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9" r:id="rId2"/>
    <p:sldId id="266" r:id="rId3"/>
    <p:sldId id="320" r:id="rId4"/>
    <p:sldId id="321" r:id="rId5"/>
    <p:sldId id="323" r:id="rId6"/>
    <p:sldId id="274" r:id="rId7"/>
    <p:sldId id="299" r:id="rId8"/>
    <p:sldId id="324" r:id="rId9"/>
    <p:sldId id="325" r:id="rId10"/>
    <p:sldId id="326" r:id="rId11"/>
    <p:sldId id="279" r:id="rId12"/>
    <p:sldId id="276" r:id="rId13"/>
    <p:sldId id="319" r:id="rId14"/>
    <p:sldId id="318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3" autoAdjust="0"/>
    <p:restoredTop sz="94746" autoAdjust="0"/>
  </p:normalViewPr>
  <p:slideViewPr>
    <p:cSldViewPr>
      <p:cViewPr varScale="1">
        <p:scale>
          <a:sx n="60" d="100"/>
          <a:sy n="60" d="100"/>
        </p:scale>
        <p:origin x="780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fatidiallo\Desktop\SOTUBA%202\Africa%20RISING\Africa%20RISING%202016\Manuscript\Donnees%20et%20graphs%20analyses%20bouillies%2030112016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fatidiallo\Desktop\SOTUBA%202\Africa%20RISING\Africa%20RISING%202016\Manuscript\Donnees%20et%20graphs%20analyses%20bouillies%2030112016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de_calcul_Microsoft_Excel1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fatidiallo\Desktop\SOTUBA%202\Africa%20RISING\Africa%20RISING%202016\Manuscript\Donnees%20et%20graphs%20analyses%20bouillies%2030112016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Feuil1!$C$44</c:f>
              <c:strCache>
                <c:ptCount val="1"/>
                <c:pt idx="0">
                  <c:v>Viscosity (mm)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multiLvlStrRef>
              <c:f>Feuil1!$A$45:$B$55</c:f>
              <c:multiLvlStrCache>
                <c:ptCount val="11"/>
                <c:lvl>
                  <c:pt idx="0">
                    <c:v>6H</c:v>
                  </c:pt>
                  <c:pt idx="1">
                    <c:v>12H</c:v>
                  </c:pt>
                  <c:pt idx="2">
                    <c:v>18H</c:v>
                  </c:pt>
                  <c:pt idx="4">
                    <c:v>6H</c:v>
                  </c:pt>
                  <c:pt idx="5">
                    <c:v>12H</c:v>
                  </c:pt>
                  <c:pt idx="6">
                    <c:v>18H</c:v>
                  </c:pt>
                  <c:pt idx="8">
                    <c:v>6H</c:v>
                  </c:pt>
                  <c:pt idx="9">
                    <c:v>12H</c:v>
                  </c:pt>
                  <c:pt idx="10">
                    <c:v>18H</c:v>
                  </c:pt>
                </c:lvl>
                <c:lvl>
                  <c:pt idx="0">
                    <c:v>Maize</c:v>
                  </c:pt>
                  <c:pt idx="4">
                    <c:v>Millet</c:v>
                  </c:pt>
                  <c:pt idx="8">
                    <c:v>Sorghum</c:v>
                  </c:pt>
                </c:lvl>
              </c:multiLvlStrCache>
            </c:multiLvlStrRef>
          </c:cat>
          <c:val>
            <c:numRef>
              <c:f>Feuil1!$C$45:$C$55</c:f>
              <c:numCache>
                <c:formatCode>General</c:formatCode>
                <c:ptCount val="11"/>
                <c:pt idx="0">
                  <c:v>6.67</c:v>
                </c:pt>
                <c:pt idx="1">
                  <c:v>10</c:v>
                </c:pt>
                <c:pt idx="2">
                  <c:v>0</c:v>
                </c:pt>
                <c:pt idx="4">
                  <c:v>100</c:v>
                </c:pt>
                <c:pt idx="5">
                  <c:v>70</c:v>
                </c:pt>
                <c:pt idx="6">
                  <c:v>10</c:v>
                </c:pt>
                <c:pt idx="8">
                  <c:v>100</c:v>
                </c:pt>
                <c:pt idx="9">
                  <c:v>63.33</c:v>
                </c:pt>
                <c:pt idx="10">
                  <c:v>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09029552"/>
        <c:axId val="209031120"/>
      </c:lineChart>
      <c:lineChart>
        <c:grouping val="standard"/>
        <c:varyColors val="0"/>
        <c:ser>
          <c:idx val="1"/>
          <c:order val="1"/>
          <c:tx>
            <c:strRef>
              <c:f>Feuil1!$D$44</c:f>
              <c:strCache>
                <c:ptCount val="1"/>
                <c:pt idx="0">
                  <c:v>Density (Kcal/100g)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multiLvlStrRef>
              <c:f>Feuil1!$A$45:$B$55</c:f>
              <c:multiLvlStrCache>
                <c:ptCount val="11"/>
                <c:lvl>
                  <c:pt idx="0">
                    <c:v>6H</c:v>
                  </c:pt>
                  <c:pt idx="1">
                    <c:v>12H</c:v>
                  </c:pt>
                  <c:pt idx="2">
                    <c:v>18H</c:v>
                  </c:pt>
                  <c:pt idx="4">
                    <c:v>6H</c:v>
                  </c:pt>
                  <c:pt idx="5">
                    <c:v>12H</c:v>
                  </c:pt>
                  <c:pt idx="6">
                    <c:v>18H</c:v>
                  </c:pt>
                  <c:pt idx="8">
                    <c:v>6H</c:v>
                  </c:pt>
                  <c:pt idx="9">
                    <c:v>12H</c:v>
                  </c:pt>
                  <c:pt idx="10">
                    <c:v>18H</c:v>
                  </c:pt>
                </c:lvl>
                <c:lvl>
                  <c:pt idx="0">
                    <c:v>Maize</c:v>
                  </c:pt>
                  <c:pt idx="4">
                    <c:v>Millet</c:v>
                  </c:pt>
                  <c:pt idx="8">
                    <c:v>Sorghum</c:v>
                  </c:pt>
                </c:lvl>
              </c:multiLvlStrCache>
            </c:multiLvlStrRef>
          </c:cat>
          <c:val>
            <c:numRef>
              <c:f>Feuil1!$D$45:$D$55</c:f>
              <c:numCache>
                <c:formatCode>General</c:formatCode>
                <c:ptCount val="11"/>
                <c:pt idx="0">
                  <c:v>66</c:v>
                </c:pt>
                <c:pt idx="1">
                  <c:v>61</c:v>
                </c:pt>
                <c:pt idx="2">
                  <c:v>63.33</c:v>
                </c:pt>
                <c:pt idx="4">
                  <c:v>67.67</c:v>
                </c:pt>
                <c:pt idx="5">
                  <c:v>63.33</c:v>
                </c:pt>
                <c:pt idx="6">
                  <c:v>63.33</c:v>
                </c:pt>
                <c:pt idx="8">
                  <c:v>65</c:v>
                </c:pt>
                <c:pt idx="9">
                  <c:v>65.33</c:v>
                </c:pt>
                <c:pt idx="10">
                  <c:v>59.67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09029944"/>
        <c:axId val="209030336"/>
      </c:lineChart>
      <c:catAx>
        <c:axId val="2090295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209031120"/>
        <c:crosses val="autoZero"/>
        <c:auto val="1"/>
        <c:lblAlgn val="ctr"/>
        <c:lblOffset val="100"/>
        <c:noMultiLvlLbl val="0"/>
      </c:catAx>
      <c:valAx>
        <c:axId val="209031120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Viscosity, mm</a:t>
                </a:r>
              </a:p>
            </c:rich>
          </c:tx>
          <c:layout/>
          <c:overlay val="0"/>
        </c:title>
        <c:numFmt formatCode="General" sourceLinked="1"/>
        <c:majorTickMark val="in"/>
        <c:minorTickMark val="none"/>
        <c:tickLblPos val="nextTo"/>
        <c:spPr>
          <a:ln w="9525">
            <a:solidFill>
              <a:schemeClr val="tx1"/>
            </a:solidFill>
          </a:ln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209029552"/>
        <c:crosses val="autoZero"/>
        <c:crossBetween val="between"/>
      </c:valAx>
      <c:catAx>
        <c:axId val="20902994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09030336"/>
        <c:crosses val="autoZero"/>
        <c:auto val="1"/>
        <c:lblAlgn val="ctr"/>
        <c:lblOffset val="100"/>
        <c:noMultiLvlLbl val="0"/>
      </c:catAx>
      <c:valAx>
        <c:axId val="209030336"/>
        <c:scaling>
          <c:orientation val="minMax"/>
        </c:scaling>
        <c:delete val="0"/>
        <c:axPos val="r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Energy density, Kg/100g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 w="9525">
            <a:solidFill>
              <a:schemeClr val="tx1"/>
            </a:solidFill>
          </a:ln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209029944"/>
        <c:crosses val="max"/>
        <c:crossBetween val="between"/>
      </c:valAx>
      <c:spPr>
        <a:noFill/>
        <a:ln w="25400">
          <a:noFill/>
        </a:ln>
      </c:spPr>
    </c:plotArea>
    <c:legend>
      <c:legendPos val="b"/>
      <c:layout/>
      <c:overlay val="0"/>
      <c:spPr>
        <a:noFill/>
        <a:ln w="25400">
          <a:noFill/>
        </a:ln>
      </c:spPr>
      <c:txPr>
        <a:bodyPr rot="0" vert="horz"/>
        <a:lstStyle/>
        <a:p>
          <a:pPr>
            <a:defRPr/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sz="16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4521530511811026"/>
          <c:y val="5.7957919194526919E-2"/>
          <c:w val="0.7515529308836395"/>
          <c:h val="0.60359087926509192"/>
        </c:manualLayout>
      </c:layout>
      <c:lineChart>
        <c:grouping val="standard"/>
        <c:varyColors val="0"/>
        <c:ser>
          <c:idx val="0"/>
          <c:order val="0"/>
          <c:tx>
            <c:strRef>
              <c:f>Feuil1!$L$63</c:f>
              <c:strCache>
                <c:ptCount val="1"/>
                <c:pt idx="0">
                  <c:v>Mean viscosity</c:v>
                </c:pt>
              </c:strCache>
            </c:strRef>
          </c:tx>
          <c:cat>
            <c:multiLvlStrRef>
              <c:f>Feuil1!$J$64:$K$74</c:f>
              <c:multiLvlStrCache>
                <c:ptCount val="11"/>
                <c:lvl>
                  <c:pt idx="0">
                    <c:v>6H</c:v>
                  </c:pt>
                  <c:pt idx="1">
                    <c:v>12H</c:v>
                  </c:pt>
                  <c:pt idx="2">
                    <c:v>18H</c:v>
                  </c:pt>
                  <c:pt idx="4">
                    <c:v>6H</c:v>
                  </c:pt>
                  <c:pt idx="5">
                    <c:v>12H</c:v>
                  </c:pt>
                  <c:pt idx="6">
                    <c:v>18H</c:v>
                  </c:pt>
                  <c:pt idx="8">
                    <c:v>6H</c:v>
                  </c:pt>
                  <c:pt idx="9">
                    <c:v>12H</c:v>
                  </c:pt>
                  <c:pt idx="10">
                    <c:v>18H</c:v>
                  </c:pt>
                </c:lvl>
                <c:lvl>
                  <c:pt idx="0">
                    <c:v>Maize</c:v>
                  </c:pt>
                  <c:pt idx="4">
                    <c:v>Millet</c:v>
                  </c:pt>
                  <c:pt idx="8">
                    <c:v>Sorghum</c:v>
                  </c:pt>
                </c:lvl>
              </c:multiLvlStrCache>
            </c:multiLvlStrRef>
          </c:cat>
          <c:val>
            <c:numRef>
              <c:f>Feuil1!$L$64:$L$74</c:f>
              <c:numCache>
                <c:formatCode>General</c:formatCode>
                <c:ptCount val="11"/>
                <c:pt idx="0">
                  <c:v>123.33</c:v>
                </c:pt>
                <c:pt idx="1">
                  <c:v>116.67</c:v>
                </c:pt>
                <c:pt idx="2">
                  <c:v>110</c:v>
                </c:pt>
                <c:pt idx="4">
                  <c:v>110</c:v>
                </c:pt>
                <c:pt idx="5">
                  <c:v>96.67</c:v>
                </c:pt>
                <c:pt idx="6">
                  <c:v>116.67</c:v>
                </c:pt>
                <c:pt idx="8">
                  <c:v>90</c:v>
                </c:pt>
                <c:pt idx="9">
                  <c:v>76.67</c:v>
                </c:pt>
                <c:pt idx="10">
                  <c:v>103.33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43584016"/>
        <c:axId val="243578528"/>
      </c:lineChart>
      <c:lineChart>
        <c:grouping val="standard"/>
        <c:varyColors val="0"/>
        <c:ser>
          <c:idx val="1"/>
          <c:order val="1"/>
          <c:tx>
            <c:strRef>
              <c:f>Feuil1!$M$63</c:f>
              <c:strCache>
                <c:ptCount val="1"/>
                <c:pt idx="0">
                  <c:v>Mean Density</c:v>
                </c:pt>
              </c:strCache>
            </c:strRef>
          </c:tx>
          <c:cat>
            <c:multiLvlStrRef>
              <c:f>Feuil1!$J$64:$K$74</c:f>
              <c:multiLvlStrCache>
                <c:ptCount val="11"/>
                <c:lvl>
                  <c:pt idx="0">
                    <c:v>6H</c:v>
                  </c:pt>
                  <c:pt idx="1">
                    <c:v>12H</c:v>
                  </c:pt>
                  <c:pt idx="2">
                    <c:v>18H</c:v>
                  </c:pt>
                  <c:pt idx="4">
                    <c:v>6H</c:v>
                  </c:pt>
                  <c:pt idx="5">
                    <c:v>12H</c:v>
                  </c:pt>
                  <c:pt idx="6">
                    <c:v>18H</c:v>
                  </c:pt>
                  <c:pt idx="8">
                    <c:v>6H</c:v>
                  </c:pt>
                  <c:pt idx="9">
                    <c:v>12H</c:v>
                  </c:pt>
                  <c:pt idx="10">
                    <c:v>18H</c:v>
                  </c:pt>
                </c:lvl>
                <c:lvl>
                  <c:pt idx="0">
                    <c:v>Maize</c:v>
                  </c:pt>
                  <c:pt idx="4">
                    <c:v>Millet</c:v>
                  </c:pt>
                  <c:pt idx="8">
                    <c:v>Sorghum</c:v>
                  </c:pt>
                </c:lvl>
              </c:multiLvlStrCache>
            </c:multiLvlStrRef>
          </c:cat>
          <c:val>
            <c:numRef>
              <c:f>Feuil1!$M$64:$M$74</c:f>
              <c:numCache>
                <c:formatCode>General</c:formatCode>
                <c:ptCount val="11"/>
                <c:pt idx="0">
                  <c:v>32.33</c:v>
                </c:pt>
                <c:pt idx="1">
                  <c:v>32</c:v>
                </c:pt>
                <c:pt idx="2">
                  <c:v>34.67</c:v>
                </c:pt>
                <c:pt idx="4">
                  <c:v>35</c:v>
                </c:pt>
                <c:pt idx="5">
                  <c:v>34.33</c:v>
                </c:pt>
                <c:pt idx="6">
                  <c:v>34.33</c:v>
                </c:pt>
                <c:pt idx="8">
                  <c:v>35</c:v>
                </c:pt>
                <c:pt idx="9">
                  <c:v>34.33</c:v>
                </c:pt>
                <c:pt idx="10">
                  <c:v>33.33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56171184"/>
        <c:axId val="256161776"/>
      </c:lineChart>
      <c:catAx>
        <c:axId val="2435840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43578528"/>
        <c:crosses val="autoZero"/>
        <c:auto val="1"/>
        <c:lblAlgn val="ctr"/>
        <c:lblOffset val="100"/>
        <c:noMultiLvlLbl val="0"/>
      </c:catAx>
      <c:valAx>
        <c:axId val="243578528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 smtClean="0"/>
                  <a:t>Viscosity, mm</a:t>
                </a:r>
                <a:endParaRPr lang="en-US" dirty="0"/>
              </a:p>
            </c:rich>
          </c:tx>
          <c:layout>
            <c:manualLayout>
              <c:xMode val="edge"/>
              <c:yMode val="edge"/>
              <c:x val="0"/>
              <c:y val="0.28492592157323621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243584016"/>
        <c:crosses val="autoZero"/>
        <c:crossBetween val="between"/>
      </c:valAx>
      <c:catAx>
        <c:axId val="25617118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56161776"/>
        <c:crosses val="autoZero"/>
        <c:auto val="1"/>
        <c:lblAlgn val="ctr"/>
        <c:lblOffset val="100"/>
        <c:noMultiLvlLbl val="0"/>
      </c:catAx>
      <c:valAx>
        <c:axId val="256161776"/>
        <c:scaling>
          <c:orientation val="minMax"/>
        </c:scaling>
        <c:delete val="0"/>
        <c:axPos val="r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 smtClean="0"/>
                  <a:t>Energy density, Kcal/100g</a:t>
                </a:r>
                <a:endParaRPr lang="en-US" dirty="0"/>
              </a:p>
            </c:rich>
          </c:tx>
          <c:layout>
            <c:manualLayout>
              <c:xMode val="edge"/>
              <c:yMode val="edge"/>
              <c:x val="0.95887741736267795"/>
              <c:y val="0.2311547772946292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256171184"/>
        <c:crosses val="max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Feuil3!$B$18</c:f>
              <c:strCache>
                <c:ptCount val="1"/>
                <c:pt idx="0">
                  <c:v>Treated</c:v>
                </c:pt>
              </c:strCache>
            </c:strRef>
          </c:tx>
          <c:cat>
            <c:strRef>
              <c:f>Feuil3!$A$19:$A$21</c:f>
              <c:strCache>
                <c:ptCount val="3"/>
                <c:pt idx="0">
                  <c:v>6 hours</c:v>
                </c:pt>
                <c:pt idx="1">
                  <c:v>12 hours</c:v>
                </c:pt>
                <c:pt idx="2">
                  <c:v>18 hours</c:v>
                </c:pt>
              </c:strCache>
            </c:strRef>
          </c:cat>
          <c:val>
            <c:numRef>
              <c:f>Feuil3!$B$19:$B$21</c:f>
              <c:numCache>
                <c:formatCode>General</c:formatCode>
                <c:ptCount val="3"/>
                <c:pt idx="0">
                  <c:v>68.900000000000006</c:v>
                </c:pt>
                <c:pt idx="1">
                  <c:v>47.8</c:v>
                </c:pt>
                <c:pt idx="2">
                  <c:v>3.3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Feuil3!$C$18</c:f>
              <c:strCache>
                <c:ptCount val="1"/>
                <c:pt idx="0">
                  <c:v>Non-treated</c:v>
                </c:pt>
              </c:strCache>
            </c:strRef>
          </c:tx>
          <c:cat>
            <c:strRef>
              <c:f>Feuil3!$A$19:$A$21</c:f>
              <c:strCache>
                <c:ptCount val="3"/>
                <c:pt idx="0">
                  <c:v>6 hours</c:v>
                </c:pt>
                <c:pt idx="1">
                  <c:v>12 hours</c:v>
                </c:pt>
                <c:pt idx="2">
                  <c:v>18 hours</c:v>
                </c:pt>
              </c:strCache>
            </c:strRef>
          </c:cat>
          <c:val>
            <c:numRef>
              <c:f>Feuil3!$C$19:$C$21</c:f>
              <c:numCache>
                <c:formatCode>General</c:formatCode>
                <c:ptCount val="3"/>
                <c:pt idx="0">
                  <c:v>107.8</c:v>
                </c:pt>
                <c:pt idx="1">
                  <c:v>96.7</c:v>
                </c:pt>
                <c:pt idx="2">
                  <c:v>110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08496080"/>
        <c:axId val="208503136"/>
      </c:lineChart>
      <c:catAx>
        <c:axId val="20849608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00" b="0"/>
                </a:pPr>
                <a:r>
                  <a:rPr lang="en-US" sz="1600" b="0" dirty="0"/>
                  <a:t>Fermentation time</a:t>
                </a:r>
              </a:p>
            </c:rich>
          </c:tx>
          <c:layout>
            <c:manualLayout>
              <c:xMode val="edge"/>
              <c:yMode val="edge"/>
              <c:x val="0.40036221519349452"/>
              <c:y val="0.83053310389181478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208503136"/>
        <c:crosses val="autoZero"/>
        <c:auto val="1"/>
        <c:lblAlgn val="ctr"/>
        <c:lblOffset val="100"/>
        <c:noMultiLvlLbl val="0"/>
      </c:catAx>
      <c:valAx>
        <c:axId val="208503136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600" b="0"/>
                </a:pPr>
                <a:r>
                  <a:rPr lang="en-US" sz="1600" b="0"/>
                  <a:t>Viscosity (mm)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208496080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60267632843882069"/>
          <c:y val="0.28414617047041307"/>
          <c:w val="0.37336113320597913"/>
          <c:h val="6.2432195975503063E-2"/>
        </c:manualLayout>
      </c:layout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Feuil3!$B$31</c:f>
              <c:strCache>
                <c:ptCount val="1"/>
                <c:pt idx="0">
                  <c:v>Treated</c:v>
                </c:pt>
              </c:strCache>
            </c:strRef>
          </c:tx>
          <c:cat>
            <c:strRef>
              <c:f>Feuil3!$A$32:$A$34</c:f>
              <c:strCache>
                <c:ptCount val="3"/>
                <c:pt idx="0">
                  <c:v>6 hours</c:v>
                </c:pt>
                <c:pt idx="1">
                  <c:v>12 hours</c:v>
                </c:pt>
                <c:pt idx="2">
                  <c:v>18 hours</c:v>
                </c:pt>
              </c:strCache>
            </c:strRef>
          </c:cat>
          <c:val>
            <c:numRef>
              <c:f>Feuil3!$B$32:$B$34</c:f>
              <c:numCache>
                <c:formatCode>General</c:formatCode>
                <c:ptCount val="3"/>
                <c:pt idx="0">
                  <c:v>66.22</c:v>
                </c:pt>
                <c:pt idx="1">
                  <c:v>63.22</c:v>
                </c:pt>
                <c:pt idx="2">
                  <c:v>62.11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Feuil3!$C$31</c:f>
              <c:strCache>
                <c:ptCount val="1"/>
                <c:pt idx="0">
                  <c:v>Non-treated</c:v>
                </c:pt>
              </c:strCache>
            </c:strRef>
          </c:tx>
          <c:cat>
            <c:strRef>
              <c:f>Feuil3!$A$32:$A$34</c:f>
              <c:strCache>
                <c:ptCount val="3"/>
                <c:pt idx="0">
                  <c:v>6 hours</c:v>
                </c:pt>
                <c:pt idx="1">
                  <c:v>12 hours</c:v>
                </c:pt>
                <c:pt idx="2">
                  <c:v>18 hours</c:v>
                </c:pt>
              </c:strCache>
            </c:strRef>
          </c:cat>
          <c:val>
            <c:numRef>
              <c:f>Feuil3!$C$32:$C$34</c:f>
              <c:numCache>
                <c:formatCode>General</c:formatCode>
                <c:ptCount val="3"/>
                <c:pt idx="0">
                  <c:v>34.11</c:v>
                </c:pt>
                <c:pt idx="1">
                  <c:v>33.56</c:v>
                </c:pt>
                <c:pt idx="2">
                  <c:v>34.11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6030912"/>
        <c:axId val="136026208"/>
      </c:lineChart>
      <c:catAx>
        <c:axId val="1360309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sz="1400" b="1"/>
            </a:pPr>
            <a:endParaRPr lang="en-US"/>
          </a:p>
        </c:txPr>
        <c:crossAx val="136026208"/>
        <c:crosses val="autoZero"/>
        <c:auto val="1"/>
        <c:lblAlgn val="ctr"/>
        <c:lblOffset val="100"/>
        <c:noMultiLvlLbl val="0"/>
      </c:catAx>
      <c:valAx>
        <c:axId val="136026208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600" b="0"/>
                </a:pPr>
                <a:r>
                  <a:rPr lang="en-US" sz="1600" b="0"/>
                  <a:t>Densité (Kcal/100g)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sz="1400" b="1">
                <a:ln>
                  <a:noFill/>
                </a:ln>
              </a:defRPr>
            </a:pPr>
            <a:endParaRPr lang="en-US"/>
          </a:p>
        </c:txPr>
        <c:crossAx val="136030912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51036896830203915"/>
          <c:y val="0.59908362448071473"/>
          <c:w val="0.43011659600242275"/>
          <c:h val="8.8922262200668623E-2"/>
        </c:manualLayout>
      </c:layout>
      <c:overlay val="0"/>
      <c:txPr>
        <a:bodyPr/>
        <a:lstStyle/>
        <a:p>
          <a:pPr>
            <a:defRPr b="1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87000FD-58B1-4610-88AB-2E2069420E22}" type="datetimeFigureOut">
              <a:rPr lang="en-US" smtClean="0"/>
              <a:pPr/>
              <a:t>12/12/2016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7B7C50B-8AFE-4330-AF1E-2F164F7B632F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7000FD-58B1-4610-88AB-2E2069420E22}" type="datetimeFigureOut">
              <a:rPr lang="en-US" smtClean="0"/>
              <a:pPr/>
              <a:t>12/12/2016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B7C50B-8AFE-4330-AF1E-2F164F7B632F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7000FD-58B1-4610-88AB-2E2069420E22}" type="datetimeFigureOut">
              <a:rPr lang="en-US" smtClean="0"/>
              <a:pPr/>
              <a:t>12/12/2016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B7C50B-8AFE-4330-AF1E-2F164F7B632F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7000FD-58B1-4610-88AB-2E2069420E22}" type="datetimeFigureOut">
              <a:rPr lang="en-US" smtClean="0"/>
              <a:pPr/>
              <a:t>12/12/2016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B7C50B-8AFE-4330-AF1E-2F164F7B632F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7000FD-58B1-4610-88AB-2E2069420E22}" type="datetimeFigureOut">
              <a:rPr lang="en-US" smtClean="0"/>
              <a:pPr/>
              <a:t>12/12/2016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B7C50B-8AFE-4330-AF1E-2F164F7B632F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7000FD-58B1-4610-88AB-2E2069420E22}" type="datetimeFigureOut">
              <a:rPr lang="en-US" smtClean="0"/>
              <a:pPr/>
              <a:t>12/12/2016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B7C50B-8AFE-4330-AF1E-2F164F7B632F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7000FD-58B1-4610-88AB-2E2069420E22}" type="datetimeFigureOut">
              <a:rPr lang="en-US" smtClean="0"/>
              <a:pPr/>
              <a:t>12/12/2016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B7C50B-8AFE-4330-AF1E-2F164F7B632F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7000FD-58B1-4610-88AB-2E2069420E22}" type="datetimeFigureOut">
              <a:rPr lang="en-US" smtClean="0"/>
              <a:pPr/>
              <a:t>12/12/2016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B7C50B-8AFE-4330-AF1E-2F164F7B632F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7000FD-58B1-4610-88AB-2E2069420E22}" type="datetimeFigureOut">
              <a:rPr lang="en-US" smtClean="0"/>
              <a:pPr/>
              <a:t>12/12/2016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B7C50B-8AFE-4330-AF1E-2F164F7B632F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87000FD-58B1-4610-88AB-2E2069420E22}" type="datetimeFigureOut">
              <a:rPr lang="en-US" smtClean="0"/>
              <a:pPr/>
              <a:t>12/12/2016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B7C50B-8AFE-4330-AF1E-2F164F7B632F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87000FD-58B1-4610-88AB-2E2069420E22}" type="datetimeFigureOut">
              <a:rPr lang="en-US" smtClean="0"/>
              <a:pPr/>
              <a:t>12/12/2016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7B7C50B-8AFE-4330-AF1E-2F164F7B632F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87000FD-58B1-4610-88AB-2E2069420E22}" type="datetimeFigureOut">
              <a:rPr lang="en-US" smtClean="0"/>
              <a:pPr/>
              <a:t>12/12/2016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7B7C50B-8AFE-4330-AF1E-2F164F7B632F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28600"/>
            <a:ext cx="8686800" cy="3810000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>
                <a:solidFill>
                  <a:srgbClr val="92D050"/>
                </a:solidFill>
                <a:effectLst/>
              </a:rPr>
              <a:t>Africa RISING Project Legacy Workshop</a:t>
            </a:r>
            <a:r>
              <a:rPr lang="en-US" sz="3200" dirty="0" smtClean="0">
                <a:effectLst/>
              </a:rPr>
              <a:t/>
            </a:r>
            <a:br>
              <a:rPr lang="en-US" sz="3200" dirty="0" smtClean="0">
                <a:effectLst/>
              </a:rPr>
            </a:br>
            <a:r>
              <a:rPr lang="en-US" sz="3200" dirty="0">
                <a:effectLst/>
              </a:rPr>
              <a:t/>
            </a:r>
            <a:br>
              <a:rPr lang="en-US" sz="3200" dirty="0">
                <a:effectLst/>
              </a:rPr>
            </a:br>
            <a:r>
              <a:rPr lang="en-US" sz="3200" dirty="0" smtClean="0">
                <a:effectLst/>
              </a:rPr>
              <a:t> Evaluation </a:t>
            </a:r>
            <a:r>
              <a:rPr lang="en-US" sz="3200" dirty="0">
                <a:effectLst/>
              </a:rPr>
              <a:t>of the effect of fermentation time on the viscosity and energy density of complementary porridges for children under 24 months</a:t>
            </a:r>
            <a:br>
              <a:rPr lang="en-US" sz="3200" dirty="0">
                <a:effectLst/>
              </a:rPr>
            </a:br>
            <a:r>
              <a:rPr lang="en-US" sz="3200" b="1" dirty="0" smtClean="0"/>
              <a:t> </a:t>
            </a:r>
            <a:endParaRPr lang="en-US" sz="32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4267200"/>
            <a:ext cx="7772400" cy="818704"/>
          </a:xfrm>
        </p:spPr>
        <p:txBody>
          <a:bodyPr>
            <a:normAutofit lnSpcReduction="10000"/>
          </a:bodyPr>
          <a:lstStyle/>
          <a:p>
            <a:pPr algn="ctr"/>
            <a:r>
              <a:rPr lang="en-US" sz="2400" dirty="0" smtClean="0">
                <a:solidFill>
                  <a:srgbClr val="FFC000"/>
                </a:solidFill>
              </a:rPr>
              <a:t>By </a:t>
            </a:r>
            <a:r>
              <a:rPr lang="en-US" sz="2400" dirty="0" smtClean="0">
                <a:solidFill>
                  <a:srgbClr val="FFC000"/>
                </a:solidFill>
              </a:rPr>
              <a:t>Fatimata </a:t>
            </a:r>
            <a:r>
              <a:rPr lang="en-US" sz="2400" dirty="0" smtClean="0">
                <a:solidFill>
                  <a:srgbClr val="FFC000"/>
                </a:solidFill>
              </a:rPr>
              <a:t>Cisse Diallo </a:t>
            </a:r>
            <a:endParaRPr lang="en-US" sz="2400" dirty="0" smtClean="0">
              <a:solidFill>
                <a:srgbClr val="FFC000"/>
              </a:solidFill>
            </a:endParaRPr>
          </a:p>
          <a:p>
            <a:pPr algn="ctr"/>
            <a:r>
              <a:rPr lang="en-US" sz="2400" dirty="0" smtClean="0"/>
              <a:t>12 – 13 Dec 2016 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RESULTS </a:t>
            </a:r>
            <a:endParaRPr lang="fr-FR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33467810"/>
              </p:ext>
            </p:extLst>
          </p:nvPr>
        </p:nvGraphicFramePr>
        <p:xfrm>
          <a:off x="762000" y="1981200"/>
          <a:ext cx="7315200" cy="4267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40713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Autofit/>
          </a:bodyPr>
          <a:lstStyle/>
          <a:p>
            <a:pPr algn="ctr"/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343400" y="68580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481328"/>
            <a:ext cx="9144000" cy="5376672"/>
          </a:xfrm>
        </p:spPr>
        <p:txBody>
          <a:bodyPr/>
          <a:lstStyle/>
          <a:p>
            <a:r>
              <a:rPr lang="fr-FR" dirty="0" smtClean="0"/>
              <a:t>VISCOSITY</a:t>
            </a:r>
          </a:p>
          <a:p>
            <a:pPr marL="109728" indent="0">
              <a:buNone/>
            </a:pPr>
            <a:endParaRPr lang="fr-FR" dirty="0"/>
          </a:p>
        </p:txBody>
      </p:sp>
      <p:graphicFrame>
        <p:nvGraphicFramePr>
          <p:cNvPr id="11" name="Graphique 10"/>
          <p:cNvGraphicFramePr/>
          <p:nvPr>
            <p:extLst>
              <p:ext uri="{D42A27DB-BD31-4B8C-83A1-F6EECF244321}">
                <p14:modId xmlns:p14="http://schemas.microsoft.com/office/powerpoint/2010/main" val="3432924373"/>
              </p:ext>
            </p:extLst>
          </p:nvPr>
        </p:nvGraphicFramePr>
        <p:xfrm>
          <a:off x="1752600" y="2133600"/>
          <a:ext cx="5925207" cy="4314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DENSITY </a:t>
            </a:r>
          </a:p>
          <a:p>
            <a:pPr marL="109728" indent="0">
              <a:buNone/>
            </a:pPr>
            <a:endParaRPr lang="fr-FR" dirty="0"/>
          </a:p>
        </p:txBody>
      </p:sp>
      <p:graphicFrame>
        <p:nvGraphicFramePr>
          <p:cNvPr id="6" name="Graphique 5"/>
          <p:cNvGraphicFramePr/>
          <p:nvPr>
            <p:extLst>
              <p:ext uri="{D42A27DB-BD31-4B8C-83A1-F6EECF244321}">
                <p14:modId xmlns:p14="http://schemas.microsoft.com/office/powerpoint/2010/main" val="3702106072"/>
              </p:ext>
            </p:extLst>
          </p:nvPr>
        </p:nvGraphicFramePr>
        <p:xfrm>
          <a:off x="1295400" y="2033422"/>
          <a:ext cx="5943600" cy="4314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ZoneTexte 4"/>
          <p:cNvSpPr txBox="1"/>
          <p:nvPr/>
        </p:nvSpPr>
        <p:spPr>
          <a:xfrm>
            <a:off x="3429000" y="6007291"/>
            <a:ext cx="36875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Fermentation time</a:t>
            </a:r>
            <a:endParaRPr lang="fr-FR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Long fermentation time </a:t>
            </a:r>
            <a:r>
              <a:rPr lang="fr-FR" dirty="0" err="1" smtClean="0"/>
              <a:t>does</a:t>
            </a:r>
            <a:r>
              <a:rPr lang="fr-FR" dirty="0" smtClean="0"/>
              <a:t> not </a:t>
            </a:r>
            <a:r>
              <a:rPr lang="fr-FR" dirty="0" err="1" smtClean="0"/>
              <a:t>improve</a:t>
            </a:r>
            <a:r>
              <a:rPr lang="fr-FR" dirty="0" smtClean="0"/>
              <a:t> the </a:t>
            </a:r>
            <a:r>
              <a:rPr lang="fr-FR" dirty="0" err="1" smtClean="0"/>
              <a:t>viscosity</a:t>
            </a:r>
            <a:r>
              <a:rPr lang="fr-FR" dirty="0" smtClean="0"/>
              <a:t> or the </a:t>
            </a:r>
            <a:r>
              <a:rPr lang="fr-FR" dirty="0" err="1" smtClean="0"/>
              <a:t>energy</a:t>
            </a:r>
            <a:r>
              <a:rPr lang="fr-FR" dirty="0" smtClean="0"/>
              <a:t> </a:t>
            </a:r>
            <a:r>
              <a:rPr lang="fr-FR" dirty="0" err="1" smtClean="0"/>
              <a:t>density</a:t>
            </a:r>
            <a:r>
              <a:rPr lang="fr-FR" dirty="0" smtClean="0"/>
              <a:t> of </a:t>
            </a:r>
            <a:r>
              <a:rPr lang="fr-FR" dirty="0" err="1" smtClean="0"/>
              <a:t>weaning</a:t>
            </a:r>
            <a:r>
              <a:rPr lang="fr-FR" dirty="0" smtClean="0"/>
              <a:t> porridges.</a:t>
            </a:r>
          </a:p>
          <a:p>
            <a:pPr marL="109728" indent="0">
              <a:buNone/>
            </a:pPr>
            <a:endParaRPr lang="fr-FR" dirty="0" smtClean="0"/>
          </a:p>
          <a:p>
            <a:r>
              <a:rPr lang="fr-FR" dirty="0" err="1" smtClean="0"/>
              <a:t>When</a:t>
            </a:r>
            <a:r>
              <a:rPr lang="fr-FR" dirty="0" smtClean="0"/>
              <a:t> </a:t>
            </a:r>
            <a:r>
              <a:rPr lang="fr-FR" dirty="0" err="1" smtClean="0"/>
              <a:t>malted</a:t>
            </a:r>
            <a:r>
              <a:rPr lang="fr-FR" dirty="0" smtClean="0"/>
              <a:t> </a:t>
            </a:r>
            <a:r>
              <a:rPr lang="fr-FR" dirty="0" err="1" smtClean="0"/>
              <a:t>flour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added</a:t>
            </a:r>
            <a:r>
              <a:rPr lang="fr-FR" dirty="0" smtClean="0"/>
              <a:t>, </a:t>
            </a:r>
            <a:r>
              <a:rPr lang="fr-FR" dirty="0" err="1" smtClean="0"/>
              <a:t>sorghum</a:t>
            </a:r>
            <a:r>
              <a:rPr lang="fr-FR" dirty="0" smtClean="0"/>
              <a:t> and millet 6H and 12H </a:t>
            </a:r>
            <a:r>
              <a:rPr lang="en-US" dirty="0"/>
              <a:t>show acceptable viscosities and energy </a:t>
            </a:r>
            <a:r>
              <a:rPr lang="en-US" dirty="0" smtClean="0"/>
              <a:t>densities. </a:t>
            </a:r>
            <a:endParaRPr lang="fr-FR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MAJOR FINDINGS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15118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057400" y="2133600"/>
            <a:ext cx="4953000" cy="646331"/>
          </a:xfrm>
          <a:prstGeom prst="rect">
            <a:avLst/>
          </a:prstGeom>
          <a:solidFill>
            <a:schemeClr val="bg1"/>
          </a:solidFill>
          <a:ln w="762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THANK YOU !!!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514807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Introduction </a:t>
            </a:r>
          </a:p>
          <a:p>
            <a:pPr marL="109728" indent="0">
              <a:buNone/>
            </a:pPr>
            <a:endParaRPr lang="en-US" sz="2800" dirty="0" smtClean="0"/>
          </a:p>
          <a:p>
            <a:r>
              <a:rPr lang="en-US" sz="2800" dirty="0" smtClean="0"/>
              <a:t>Materials &amp; methods</a:t>
            </a:r>
          </a:p>
          <a:p>
            <a:pPr marL="109728" indent="0">
              <a:buNone/>
            </a:pPr>
            <a:endParaRPr lang="en-US" sz="2800" dirty="0" smtClean="0"/>
          </a:p>
          <a:p>
            <a:r>
              <a:rPr lang="en-US" sz="2800" dirty="0" smtClean="0"/>
              <a:t>Results &amp; discussion</a:t>
            </a:r>
          </a:p>
          <a:p>
            <a:pPr marL="109728" indent="0">
              <a:buNone/>
            </a:pPr>
            <a:r>
              <a:rPr lang="en-US" sz="2800" dirty="0" smtClean="0"/>
              <a:t>  </a:t>
            </a:r>
          </a:p>
          <a:p>
            <a:r>
              <a:rPr lang="en-US" dirty="0" smtClean="0"/>
              <a:t>Conclusions</a:t>
            </a:r>
          </a:p>
          <a:p>
            <a:pPr marL="109728" indent="0">
              <a:buNone/>
            </a:pPr>
            <a:endParaRPr lang="en-US" sz="3200" dirty="0" smtClean="0"/>
          </a:p>
          <a:p>
            <a:pPr lvl="1"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Malnutrition:</a:t>
            </a:r>
          </a:p>
          <a:p>
            <a:pPr lvl="1"/>
            <a:r>
              <a:rPr lang="fr-FR" dirty="0" smtClean="0"/>
              <a:t>Main cause </a:t>
            </a:r>
            <a:r>
              <a:rPr lang="en-US" dirty="0"/>
              <a:t>of the high rate of child mortality under 5 years (241 to 1,000 live births</a:t>
            </a:r>
            <a:r>
              <a:rPr lang="en-US" dirty="0" smtClean="0"/>
              <a:t>);</a:t>
            </a:r>
          </a:p>
          <a:p>
            <a:pPr lvl="1"/>
            <a:r>
              <a:rPr lang="en-US" dirty="0"/>
              <a:t>the period when solid food (weaning food) is introduced into a children’s diet, usually occurring after 6 months of </a:t>
            </a:r>
            <a:r>
              <a:rPr lang="en-US" dirty="0" smtClean="0"/>
              <a:t>breastfeeding</a:t>
            </a:r>
          </a:p>
          <a:p>
            <a:pPr marL="393192" lvl="1" indent="0">
              <a:buNone/>
            </a:pPr>
            <a:endParaRPr lang="en-US" dirty="0" smtClean="0"/>
          </a:p>
          <a:p>
            <a:pPr marL="594360" indent="-457200"/>
            <a:r>
              <a:rPr lang="en-US" dirty="0" smtClean="0"/>
              <a:t>Traditional </a:t>
            </a:r>
            <a:r>
              <a:rPr lang="en-US" dirty="0"/>
              <a:t>weaning foods are usually characterized by low energy and nutrient density well below the recommended values for complementary foods.</a:t>
            </a:r>
            <a:endParaRPr lang="en-US" dirty="0" smtClean="0"/>
          </a:p>
          <a:p>
            <a:pPr lvl="1"/>
            <a:endParaRPr lang="fr-FR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INTRODUCTION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04394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0" y="1481328"/>
            <a:ext cx="8991600" cy="5376672"/>
          </a:xfrm>
        </p:spPr>
        <p:txBody>
          <a:bodyPr>
            <a:normAutofit/>
          </a:bodyPr>
          <a:lstStyle/>
          <a:p>
            <a:r>
              <a:rPr lang="en-US" dirty="0"/>
              <a:t>Fermentation is an effective method of food </a:t>
            </a:r>
            <a:r>
              <a:rPr lang="en-US" dirty="0" smtClean="0"/>
              <a:t>preservation</a:t>
            </a:r>
          </a:p>
          <a:p>
            <a:pPr lvl="1"/>
            <a:r>
              <a:rPr lang="en-US" dirty="0" smtClean="0"/>
              <a:t>Decrease </a:t>
            </a:r>
            <a:endParaRPr lang="en-US" dirty="0" smtClean="0"/>
          </a:p>
          <a:p>
            <a:pPr lvl="2"/>
            <a:r>
              <a:rPr lang="en-US" dirty="0" smtClean="0"/>
              <a:t> </a:t>
            </a:r>
            <a:r>
              <a:rPr lang="en-US" dirty="0" smtClean="0"/>
              <a:t>pH</a:t>
            </a:r>
          </a:p>
          <a:p>
            <a:pPr lvl="2"/>
            <a:r>
              <a:rPr lang="en-US" dirty="0" smtClean="0"/>
              <a:t>level </a:t>
            </a:r>
            <a:r>
              <a:rPr lang="en-US" dirty="0" smtClean="0"/>
              <a:t>of non-digestible poly and oligosaccharides,</a:t>
            </a:r>
          </a:p>
          <a:p>
            <a:pPr lvl="2"/>
            <a:r>
              <a:rPr lang="en-US" dirty="0" smtClean="0"/>
              <a:t>Anti </a:t>
            </a:r>
            <a:r>
              <a:rPr lang="en-US" dirty="0" smtClean="0"/>
              <a:t>nutrients as </a:t>
            </a:r>
            <a:r>
              <a:rPr lang="en-US" dirty="0" smtClean="0"/>
              <a:t>like </a:t>
            </a:r>
            <a:r>
              <a:rPr lang="en-US" dirty="0" err="1" smtClean="0"/>
              <a:t>phytates</a:t>
            </a:r>
            <a:r>
              <a:rPr lang="en-US" dirty="0" smtClean="0"/>
              <a:t>, </a:t>
            </a:r>
            <a:r>
              <a:rPr lang="en-US" dirty="0" err="1" smtClean="0"/>
              <a:t>tanins</a:t>
            </a:r>
            <a:r>
              <a:rPr lang="en-US" dirty="0" smtClean="0"/>
              <a:t>, </a:t>
            </a:r>
          </a:p>
          <a:p>
            <a:pPr lvl="1"/>
            <a:r>
              <a:rPr lang="en-US" dirty="0" smtClean="0"/>
              <a:t>Improve taste, texture, and </a:t>
            </a:r>
            <a:r>
              <a:rPr lang="en-US" dirty="0" smtClean="0"/>
              <a:t>aroma</a:t>
            </a:r>
          </a:p>
          <a:p>
            <a:pPr marL="393192" lvl="1" indent="0">
              <a:buNone/>
            </a:pPr>
            <a:endParaRPr lang="en-US" dirty="0" smtClean="0"/>
          </a:p>
          <a:p>
            <a:r>
              <a:rPr lang="en-US" dirty="0"/>
              <a:t>N</a:t>
            </a:r>
            <a:r>
              <a:rPr lang="en-US" dirty="0" smtClean="0"/>
              <a:t>atural </a:t>
            </a:r>
            <a:r>
              <a:rPr lang="en-US" dirty="0"/>
              <a:t>fermentation </a:t>
            </a:r>
            <a:r>
              <a:rPr lang="en-US" dirty="0" smtClean="0"/>
              <a:t>has been shown to reduce </a:t>
            </a:r>
            <a:r>
              <a:rPr lang="en-US" dirty="0"/>
              <a:t>slightly the viscosity of traditional weaning porridges without increasing the energy density.</a:t>
            </a:r>
            <a:endParaRPr lang="en-US" dirty="0" smtClean="0"/>
          </a:p>
          <a:p>
            <a:pPr marL="13716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Does </a:t>
            </a:r>
            <a:r>
              <a:rPr lang="en-US" b="1" dirty="0">
                <a:solidFill>
                  <a:srgbClr val="FF0000"/>
                </a:solidFill>
              </a:rPr>
              <a:t>fermentation time have any effect on improving the characteristics of weaning porridges?</a:t>
            </a:r>
            <a:endParaRPr lang="fr-FR" b="1" dirty="0">
              <a:solidFill>
                <a:srgbClr val="FF0000"/>
              </a:solidFill>
            </a:endParaRPr>
          </a:p>
          <a:p>
            <a:pPr marL="393192" lvl="1" indent="0">
              <a:buNone/>
            </a:pPr>
            <a:endParaRPr lang="en-US" dirty="0" smtClean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INTRODUCTION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30536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525963"/>
          </a:xfrm>
        </p:spPr>
        <p:txBody>
          <a:bodyPr/>
          <a:lstStyle/>
          <a:p>
            <a:r>
              <a:rPr lang="en-US" dirty="0"/>
              <a:t>E</a:t>
            </a:r>
            <a:r>
              <a:rPr lang="en-US" dirty="0" smtClean="0"/>
              <a:t>valuate </a:t>
            </a:r>
            <a:r>
              <a:rPr lang="en-US" dirty="0"/>
              <a:t>the effect of fermentation time using a natural local starter (tamarind) on the characteristics (viscosity, energy density, and sensory) of weaning porridges for infants.     </a:t>
            </a:r>
          </a:p>
          <a:p>
            <a:endParaRPr lang="fr-FR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OBJECTIVE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28483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843272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Materials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Three cereal crops (millet, sorghum, and maize)</a:t>
            </a:r>
            <a:endParaRPr lang="en-US" dirty="0" smtClean="0"/>
          </a:p>
          <a:p>
            <a:pPr lvl="1">
              <a:lnSpc>
                <a:spcPct val="150000"/>
              </a:lnSpc>
            </a:pPr>
            <a:r>
              <a:rPr lang="en-US" dirty="0" smtClean="0"/>
              <a:t>Cowpea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Millet malted flour </a:t>
            </a:r>
            <a:endParaRPr lang="en-US" dirty="0" smtClean="0"/>
          </a:p>
          <a:p>
            <a:pPr lvl="1">
              <a:lnSpc>
                <a:spcPct val="150000"/>
              </a:lnSpc>
            </a:pPr>
            <a:r>
              <a:rPr lang="en-US" dirty="0" smtClean="0"/>
              <a:t>Tamarind</a:t>
            </a:r>
          </a:p>
          <a:p>
            <a:r>
              <a:rPr lang="en-US" dirty="0" smtClean="0"/>
              <a:t>Fermentation </a:t>
            </a:r>
          </a:p>
          <a:p>
            <a:pPr lvl="1"/>
            <a:r>
              <a:rPr lang="en-US" dirty="0" smtClean="0"/>
              <a:t>250 g flour mixed with tamarind juice (pH = 3.5)</a:t>
            </a:r>
          </a:p>
          <a:p>
            <a:pPr lvl="2"/>
            <a:r>
              <a:rPr lang="en-US" dirty="0"/>
              <a:t>190 ml</a:t>
            </a:r>
          </a:p>
          <a:p>
            <a:pPr lvl="2"/>
            <a:r>
              <a:rPr lang="en-US" dirty="0" smtClean="0"/>
              <a:t>200 ml</a:t>
            </a:r>
          </a:p>
          <a:p>
            <a:pPr lvl="2"/>
            <a:r>
              <a:rPr lang="en-US" dirty="0" smtClean="0"/>
              <a:t>225 ml</a:t>
            </a:r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Three </a:t>
            </a:r>
            <a:r>
              <a:rPr lang="en-US" dirty="0"/>
              <a:t>fermentation </a:t>
            </a:r>
            <a:r>
              <a:rPr lang="en-US" dirty="0" smtClean="0"/>
              <a:t>times: </a:t>
            </a:r>
            <a:r>
              <a:rPr lang="en-US" dirty="0"/>
              <a:t>6 H, 12H, and 18 H</a:t>
            </a:r>
          </a:p>
          <a:p>
            <a:pPr marL="594360" indent="-457200">
              <a:lnSpc>
                <a:spcPct val="150000"/>
              </a:lnSpc>
            </a:pPr>
            <a:endParaRPr lang="en-US" dirty="0"/>
          </a:p>
          <a:p>
            <a:pPr lvl="1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MATERIALS &amp; METHODS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2628" indent="-342900"/>
            <a:r>
              <a:rPr lang="en-US" dirty="0" smtClean="0"/>
              <a:t>Porridge preparation </a:t>
            </a:r>
          </a:p>
          <a:p>
            <a:pPr marL="708660" lvl="1" indent="-342900"/>
            <a:r>
              <a:rPr lang="en-US" dirty="0" smtClean="0"/>
              <a:t>25 g of flour + 140 ml water </a:t>
            </a:r>
          </a:p>
          <a:p>
            <a:pPr marL="708660" lvl="1" indent="-342900"/>
            <a:r>
              <a:rPr lang="en-US" dirty="0" smtClean="0"/>
              <a:t>Cooking time: 10 min</a:t>
            </a:r>
            <a:endParaRPr lang="en-US" dirty="0" smtClean="0"/>
          </a:p>
          <a:p>
            <a:pPr marL="393192" lvl="1" indent="0">
              <a:buNone/>
            </a:pPr>
            <a:endParaRPr lang="en-US" dirty="0" smtClean="0"/>
          </a:p>
          <a:p>
            <a:r>
              <a:rPr lang="en-US" dirty="0" smtClean="0"/>
              <a:t>Measurements</a:t>
            </a:r>
          </a:p>
          <a:p>
            <a:pPr lvl="1"/>
            <a:r>
              <a:rPr lang="en-US" dirty="0" smtClean="0"/>
              <a:t>Viscosity at 45</a:t>
            </a:r>
            <a:r>
              <a:rPr lang="en-US" dirty="0" smtClean="0">
                <a:latin typeface="Century Gothic" panose="020B0502020202020204" pitchFamily="34" charset="0"/>
              </a:rPr>
              <a:t>ºC </a:t>
            </a:r>
            <a:r>
              <a:rPr lang="en-US" dirty="0"/>
              <a:t>using a </a:t>
            </a:r>
            <a:r>
              <a:rPr lang="en-US" dirty="0" err="1"/>
              <a:t>Bostwick</a:t>
            </a:r>
            <a:r>
              <a:rPr lang="en-US" dirty="0"/>
              <a:t> </a:t>
            </a:r>
            <a:r>
              <a:rPr lang="en-US" dirty="0" err="1"/>
              <a:t>consistometer</a:t>
            </a:r>
            <a:r>
              <a:rPr lang="en-US" dirty="0"/>
              <a:t> </a:t>
            </a:r>
            <a:endParaRPr lang="en-US" dirty="0" smtClean="0">
              <a:latin typeface="Century Gothic" panose="020B0502020202020204" pitchFamily="34" charset="0"/>
            </a:endParaRPr>
          </a:p>
          <a:p>
            <a:pPr lvl="1"/>
            <a:r>
              <a:rPr lang="en-US" dirty="0" smtClean="0"/>
              <a:t>Energy density calculated form the dry matter content. </a:t>
            </a:r>
            <a:endParaRPr lang="en-US" dirty="0" smtClean="0"/>
          </a:p>
          <a:p>
            <a:endParaRPr lang="en-US" dirty="0" smtClean="0"/>
          </a:p>
          <a:p>
            <a:pPr marL="109728" indent="0"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MATERIALS &amp; METHODS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z="2000" dirty="0" smtClean="0"/>
              <a:t>There </a:t>
            </a:r>
            <a:r>
              <a:rPr lang="fr-FR" sz="2000" dirty="0" err="1" smtClean="0"/>
              <a:t>is</a:t>
            </a:r>
            <a:r>
              <a:rPr lang="fr-FR" sz="2000" dirty="0" smtClean="0"/>
              <a:t> a </a:t>
            </a:r>
            <a:r>
              <a:rPr lang="fr-FR" sz="2000" dirty="0" err="1" smtClean="0"/>
              <a:t>significant</a:t>
            </a:r>
            <a:r>
              <a:rPr lang="fr-FR" sz="2000" dirty="0" smtClean="0"/>
              <a:t> </a:t>
            </a:r>
            <a:r>
              <a:rPr lang="fr-FR" sz="2000" dirty="0" err="1" smtClean="0"/>
              <a:t>difference</a:t>
            </a:r>
            <a:r>
              <a:rPr lang="fr-FR" sz="2000" dirty="0" smtClean="0"/>
              <a:t> </a:t>
            </a:r>
            <a:r>
              <a:rPr lang="fr-FR" sz="2000" dirty="0" err="1" smtClean="0"/>
              <a:t>between</a:t>
            </a:r>
            <a:r>
              <a:rPr lang="fr-FR" sz="2000" dirty="0" smtClean="0"/>
              <a:t> the </a:t>
            </a:r>
            <a:r>
              <a:rPr lang="fr-FR" sz="2000" dirty="0" err="1" smtClean="0"/>
              <a:t>viscosities</a:t>
            </a:r>
            <a:r>
              <a:rPr lang="fr-FR" sz="2000" dirty="0" smtClean="0"/>
              <a:t> for the </a:t>
            </a:r>
            <a:r>
              <a:rPr lang="fr-FR" sz="2000" dirty="0" err="1" smtClean="0"/>
              <a:t>three</a:t>
            </a:r>
            <a:r>
              <a:rPr lang="fr-FR" sz="2000" dirty="0" smtClean="0"/>
              <a:t> fermentation times </a:t>
            </a:r>
          </a:p>
          <a:p>
            <a:r>
              <a:rPr lang="fr-FR" sz="2000" dirty="0" err="1" smtClean="0"/>
              <a:t>According</a:t>
            </a:r>
            <a:r>
              <a:rPr lang="fr-FR" sz="2000" dirty="0" smtClean="0"/>
              <a:t> to </a:t>
            </a:r>
            <a:r>
              <a:rPr lang="fr-FR" sz="2000" dirty="0" err="1" smtClean="0"/>
              <a:t>energy</a:t>
            </a:r>
            <a:r>
              <a:rPr lang="fr-FR" sz="2000" dirty="0" smtClean="0"/>
              <a:t> </a:t>
            </a:r>
            <a:r>
              <a:rPr lang="fr-FR" sz="2000" dirty="0" err="1" smtClean="0"/>
              <a:t>density</a:t>
            </a:r>
            <a:r>
              <a:rPr lang="fr-FR" sz="2000" dirty="0" smtClean="0"/>
              <a:t>, </a:t>
            </a:r>
            <a:r>
              <a:rPr lang="fr-FR" sz="2000" dirty="0" err="1" smtClean="0"/>
              <a:t>only</a:t>
            </a:r>
            <a:r>
              <a:rPr lang="fr-FR" sz="2000" dirty="0" smtClean="0"/>
              <a:t> 6H fermentation </a:t>
            </a:r>
            <a:r>
              <a:rPr lang="fr-FR" sz="2000" dirty="0" err="1" smtClean="0"/>
              <a:t>was</a:t>
            </a:r>
            <a:r>
              <a:rPr lang="fr-FR" sz="2000" dirty="0" smtClean="0"/>
              <a:t> </a:t>
            </a:r>
            <a:r>
              <a:rPr lang="fr-FR" sz="2000" dirty="0" err="1" smtClean="0"/>
              <a:t>significantly</a:t>
            </a:r>
            <a:r>
              <a:rPr lang="fr-FR" sz="2000" dirty="0" smtClean="0"/>
              <a:t> </a:t>
            </a:r>
            <a:r>
              <a:rPr lang="fr-FR" sz="2000" dirty="0" err="1" smtClean="0"/>
              <a:t>from</a:t>
            </a:r>
            <a:r>
              <a:rPr lang="fr-FR" sz="2000" dirty="0" smtClean="0"/>
              <a:t> the </a:t>
            </a:r>
            <a:r>
              <a:rPr lang="fr-FR" sz="2000" dirty="0" err="1" smtClean="0"/>
              <a:t>two</a:t>
            </a:r>
            <a:r>
              <a:rPr lang="fr-FR" sz="2000" dirty="0" smtClean="0"/>
              <a:t> </a:t>
            </a:r>
            <a:r>
              <a:rPr lang="fr-FR" sz="2000" dirty="0" err="1" smtClean="0"/>
              <a:t>other</a:t>
            </a:r>
            <a:r>
              <a:rPr lang="fr-FR" sz="2000" dirty="0" smtClean="0"/>
              <a:t> times. </a:t>
            </a:r>
          </a:p>
          <a:p>
            <a:pPr marL="109728" indent="0">
              <a:buNone/>
            </a:pPr>
            <a:endParaRPr lang="fr-FR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RESULTS </a:t>
            </a:r>
            <a:endParaRPr lang="fr-FR" dirty="0"/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2456113"/>
              </p:ext>
            </p:extLst>
          </p:nvPr>
        </p:nvGraphicFramePr>
        <p:xfrm>
          <a:off x="777766" y="3124200"/>
          <a:ext cx="7924800" cy="341649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38400"/>
                <a:gridCol w="2362200"/>
                <a:gridCol w="3124200"/>
              </a:tblGrid>
              <a:tr h="854123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Fermentation time 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Viscosity, mm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Energy density, Kcal/100g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</a:tr>
              <a:tr h="854123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6H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8.83a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50.16a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</a:tr>
              <a:tr h="854123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12H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7.22b</a:t>
                      </a:r>
                      <a:endParaRPr lang="en-US" sz="18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48.38b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</a:tr>
              <a:tr h="854123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18H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5.66c</a:t>
                      </a:r>
                      <a:endParaRPr lang="en-US" sz="18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48.11b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3508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RESULTS</a:t>
            </a:r>
            <a:endParaRPr lang="fr-FR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5972336"/>
              </p:ext>
            </p:extLst>
          </p:nvPr>
        </p:nvGraphicFramePr>
        <p:xfrm>
          <a:off x="457200" y="1981200"/>
          <a:ext cx="8229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70421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4165</TotalTime>
  <Words>397</Words>
  <Application>Microsoft Office PowerPoint</Application>
  <PresentationFormat>Affichage à l'écran (4:3)</PresentationFormat>
  <Paragraphs>84</Paragraphs>
  <Slides>14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21" baseType="lpstr">
      <vt:lpstr>Calibri</vt:lpstr>
      <vt:lpstr>Century Gothic</vt:lpstr>
      <vt:lpstr>Lucida Sans Unicode</vt:lpstr>
      <vt:lpstr>Verdana</vt:lpstr>
      <vt:lpstr>Wingdings 2</vt:lpstr>
      <vt:lpstr>Wingdings 3</vt:lpstr>
      <vt:lpstr>Concourse</vt:lpstr>
      <vt:lpstr>Africa RISING Project Legacy Workshop   Evaluation of the effect of fermentation time on the viscosity and energy density of complementary porridges for children under 24 months  </vt:lpstr>
      <vt:lpstr>OUTLINE </vt:lpstr>
      <vt:lpstr>INTRODUCTION </vt:lpstr>
      <vt:lpstr>INTRODUCTION </vt:lpstr>
      <vt:lpstr>OBJECTIVE</vt:lpstr>
      <vt:lpstr>MATERIALS &amp; METHODS</vt:lpstr>
      <vt:lpstr>MATERIALS &amp; METHODS </vt:lpstr>
      <vt:lpstr>RESULTS </vt:lpstr>
      <vt:lpstr>RESULTS</vt:lpstr>
      <vt:lpstr>RESULTS </vt:lpstr>
      <vt:lpstr>RESULTS</vt:lpstr>
      <vt:lpstr>RESULTS</vt:lpstr>
      <vt:lpstr>MAJOR FINDINGS</vt:lpstr>
      <vt:lpstr>Présentation PowerPoint</vt:lpstr>
    </vt:vector>
  </TitlesOfParts>
  <Company>Purdue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FOOD PROCESSING IN DEVELOPING COUNTRIES: OPPORTUNITIES AND CONSTRAINTS</dc:title>
  <dc:creator>DIALLO Fatimata CISSE</dc:creator>
  <cp:lastModifiedBy>Fatimata CISSE</cp:lastModifiedBy>
  <cp:revision>355</cp:revision>
  <dcterms:created xsi:type="dcterms:W3CDTF">2011-04-15T00:40:27Z</dcterms:created>
  <dcterms:modified xsi:type="dcterms:W3CDTF">2016-12-12T14:43:46Z</dcterms:modified>
</cp:coreProperties>
</file>